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Instrument Sans Semi Bold"/>
      <p:regular r:id="rId17"/>
    </p:embeddedFont>
    <p:embeddedFont>
      <p:font typeface="Instrument Sans Semi Bold"/>
      <p:regular r:id="rId18"/>
    </p:embeddedFont>
    <p:embeddedFont>
      <p:font typeface="Instrument Sans Semi Bold"/>
      <p:regular r:id="rId19"/>
    </p:embeddedFont>
    <p:embeddedFont>
      <p:font typeface="Instrument Sans Semi Bold"/>
      <p:regular r:id="rId20"/>
    </p:embeddedFont>
    <p:embeddedFont>
      <p:font typeface="Instrument Sans Medium"/>
      <p:regular r:id="rId21"/>
    </p:embeddedFont>
    <p:embeddedFont>
      <p:font typeface="Instrument Sans Medium"/>
      <p:regular r:id="rId22"/>
    </p:embeddedFont>
    <p:embeddedFont>
      <p:font typeface="Instrument Sans Medium"/>
      <p:regular r:id="rId23"/>
    </p:embeddedFont>
    <p:embeddedFont>
      <p:font typeface="Instrument Sans Medium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slideLayout" Target="../slideLayouts/slideLayout7.xml"/><Relationship Id="rId7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518648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ScreamSense: Real-Time Scream Detection Using Machine Learning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985147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Revolutionizing security, safety, and monitoring through sound detection technology.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272201"/>
            <a:ext cx="1093529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Call to Action: Partner with ScreamSense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57629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530906" y="557629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Create Safer Spaces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530906" y="6066711"/>
            <a:ext cx="345924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Join us to build responsive, secure environments.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216962" y="557629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5954078" y="557629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Pilot Opportunities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954078" y="6066711"/>
            <a:ext cx="345924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Participate in exclusive pilot programs.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9640133" y="557629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377249" y="557629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Collaborate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377249" y="6066711"/>
            <a:ext cx="345924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Contact us to explore partnership options.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927860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The Problem: Delayed or Missed Emergency Alerts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685580"/>
            <a:ext cx="3664863" cy="1557576"/>
          </a:xfrm>
          <a:prstGeom prst="roundRect">
            <a:avLst>
              <a:gd name="adj" fmla="val 6116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8224" y="3920014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Current audio monitoring systems lack precision in recognizing emergencies.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4685467" y="3685580"/>
            <a:ext cx="3664863" cy="1557576"/>
          </a:xfrm>
          <a:prstGeom prst="roundRect">
            <a:avLst>
              <a:gd name="adj" fmla="val 6116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4919901" y="3920014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Human error causes 30% delay in critical emergency responses.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93790" y="5469969"/>
            <a:ext cx="7556421" cy="831771"/>
          </a:xfrm>
          <a:prstGeom prst="roundRect">
            <a:avLst>
              <a:gd name="adj" fmla="val 11454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028224" y="5704403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Immediate and automated threat detection is urgently needed.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47399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Introducing ScreamSense: AI-Powered Solution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48686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530906" y="3486864"/>
            <a:ext cx="292774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Real-time scream detection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530906" y="4331613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Uses advanced machine learning for instant threat alerts.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348686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5422583" y="34868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95% accuracy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422583" y="3977283"/>
            <a:ext cx="29277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Identifies screams clearly amid background noise.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90228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530906" y="590228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Seamless integration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530906" y="6392704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Works smoothly with existing security infrastructures.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075611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How ScreamSense Works: Machine Learning Pipeline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833330"/>
            <a:ext cx="170021" cy="853321"/>
          </a:xfrm>
          <a:prstGeom prst="roundRect">
            <a:avLst>
              <a:gd name="adj" fmla="val 56033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303973" y="283333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Data Collection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303973" y="3323749"/>
            <a:ext cx="704623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10,000+ hours of scream audio samples gathered.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133951" y="3913465"/>
            <a:ext cx="170021" cy="853321"/>
          </a:xfrm>
          <a:prstGeom prst="roundRect">
            <a:avLst>
              <a:gd name="adj" fmla="val 56033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644134" y="391346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Feature Extraction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644134" y="4403884"/>
            <a:ext cx="6706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Uses MFCCs and spectral centroid for sound analysis.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1474232" y="4993600"/>
            <a:ext cx="170021" cy="853321"/>
          </a:xfrm>
          <a:prstGeom prst="roundRect">
            <a:avLst>
              <a:gd name="adj" fmla="val 56033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984415" y="49936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Model Training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984415" y="5484019"/>
            <a:ext cx="636579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Deep CNNs trained for precise scream detection.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1814513" y="6073735"/>
            <a:ext cx="170021" cy="853321"/>
          </a:xfrm>
          <a:prstGeom prst="roundRect">
            <a:avLst>
              <a:gd name="adj" fmla="val 56033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2324695" y="607373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Real-time Analysis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2324695" y="6564154"/>
            <a:ext cx="60255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Processes audio under 0.5 seconds for instant alerts.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39960"/>
            <a:ext cx="629852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Key Features &amp; Benefits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High Accuracy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396859"/>
            <a:ext cx="284559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80% fewer false positives than traditional systems.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4200406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Real-Time Alerting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4200406" y="4396859"/>
            <a:ext cx="284559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Immediate notifications to security and emergency teams.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607022" y="3815715"/>
            <a:ext cx="2845594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Customizable Sensitivity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607022" y="4751189"/>
            <a:ext cx="284559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Adjust detection to fit any environment or noise level.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11013638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Privacy-Focused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11013638" y="4396859"/>
            <a:ext cx="284559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Processes data on-device, protecting user privacy.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7956" y="621030"/>
            <a:ext cx="7568089" cy="14073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Use Cases: Transforming Safety and Security</a:t>
            </a:r>
            <a:endParaRPr lang="en-US" sz="44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956" y="2405301"/>
            <a:ext cx="271224" cy="27122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284327" y="2366010"/>
            <a:ext cx="1801178" cy="7036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Security Systems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1284327" y="3204686"/>
            <a:ext cx="1801178" cy="14406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Detect distress in vulnerable or high-risk areas instantly.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3166" y="2405301"/>
            <a:ext cx="271224" cy="27122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3919537" y="2366010"/>
            <a:ext cx="1801178" cy="7036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Child Monitoring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3919537" y="3204686"/>
            <a:ext cx="1801178" cy="18008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Parents receive real-time alerts during emergencies at home.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8376" y="2405301"/>
            <a:ext cx="271343" cy="27134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554867" y="2366010"/>
            <a:ext cx="1801178" cy="351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Elder Care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6554867" y="2852857"/>
            <a:ext cx="1801178" cy="14406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Immediate response for falls or distress signals.</a:t>
            </a:r>
            <a:endParaRPr lang="en-US" sz="17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956" y="5720239"/>
            <a:ext cx="271224" cy="271224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284327" y="5680948"/>
            <a:ext cx="1801178" cy="351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Public Safety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1284327" y="6167795"/>
            <a:ext cx="1801178" cy="14406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Detect aggression or threats in public spaces early.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033105"/>
            <a:ext cx="647259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Technical Specifications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33719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530906" y="2337197"/>
            <a:ext cx="367736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Optimized for Edge Devices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530906" y="2827615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Runs efficiently on low-power hardware like Raspberry Pi.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93790" y="367248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530906" y="3672483"/>
            <a:ext cx="284333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Connectivity Options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530906" y="4162901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Supports Wi-Fi, Bluetooth, and cellular networks seamlessly.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00776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530906" y="50077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API Integration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530906" y="5498187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Works smoothly with popular security and monitoring platforms.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793790" y="634305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1530906" y="6343055"/>
            <a:ext cx="284309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Scalable Deployment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530906" y="6833473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Adaptable for use across multiple devices and locations.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699629"/>
            <a:ext cx="1114901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Performance Metrics: Accuracy &amp; Latency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4748570"/>
            <a:ext cx="13042821" cy="2616518"/>
          </a:xfrm>
          <a:prstGeom prst="roundRect">
            <a:avLst>
              <a:gd name="adj" fmla="val 3641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801410" y="4756190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1028224" y="4899898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Accuracy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545824" y="4899898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95% precision, 92% recall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801410" y="5406509"/>
            <a:ext cx="130275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1028224" y="5550218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Latency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7545824" y="5550218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Detection within 0.5 seconds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801410" y="6056828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1028224" y="6200537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False Positive Rate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7545824" y="6200537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0.05% in controlled tests</a:t>
            </a:r>
            <a:endParaRPr lang="en-US" sz="1750" dirty="0"/>
          </a:p>
        </p:txBody>
      </p:sp>
      <p:sp>
        <p:nvSpPr>
          <p:cNvPr id="14" name="Shape 11"/>
          <p:cNvSpPr/>
          <p:nvPr/>
        </p:nvSpPr>
        <p:spPr>
          <a:xfrm>
            <a:off x="801410" y="6707148"/>
            <a:ext cx="130275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5" name="Text 12"/>
          <p:cNvSpPr/>
          <p:nvPr/>
        </p:nvSpPr>
        <p:spPr>
          <a:xfrm>
            <a:off x="1028224" y="6850856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Validation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7545824" y="6850856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Independent tests by SecurTech Labs (Q3 2024)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23217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Market Opportunity &amp; Competitive Advantage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989898"/>
            <a:ext cx="7556421" cy="831771"/>
          </a:xfrm>
          <a:prstGeom prst="roundRect">
            <a:avLst>
              <a:gd name="adj" fmla="val 11454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8224" y="3224332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Audio-based security market projected to reach $5B by 2027.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793790" y="4048482"/>
            <a:ext cx="7556421" cy="831771"/>
          </a:xfrm>
          <a:prstGeom prst="roundRect">
            <a:avLst>
              <a:gd name="adj" fmla="val 11454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1028224" y="4282916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ScreamSense leads in accuracy and detection speed.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93790" y="5107067"/>
            <a:ext cx="7556421" cy="831771"/>
          </a:xfrm>
          <a:prstGeom prst="roundRect">
            <a:avLst>
              <a:gd name="adj" fmla="val 11454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028224" y="5341501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First-mover advantage in specialized scream detection tech.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6165652"/>
            <a:ext cx="7556421" cy="831771"/>
          </a:xfrm>
          <a:prstGeom prst="roundRect">
            <a:avLst>
              <a:gd name="adj" fmla="val 11454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28224" y="6400086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Proprietary algorithm currently pending patent approval.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2025-04-21T07:59:44Z</dcterms:created>
  <dcterms:modified xsi:type="dcterms:W3CDTF">2025-04-21T07:59:44Z</dcterms:modified>
</cp:coreProperties>
</file>